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318" r:id="rId2"/>
    <p:sldId id="297" r:id="rId3"/>
    <p:sldId id="328" r:id="rId4"/>
    <p:sldId id="329" r:id="rId5"/>
    <p:sldId id="389" r:id="rId6"/>
    <p:sldId id="330" r:id="rId7"/>
    <p:sldId id="331" r:id="rId8"/>
    <p:sldId id="338" r:id="rId9"/>
    <p:sldId id="334" r:id="rId10"/>
    <p:sldId id="335" r:id="rId11"/>
    <p:sldId id="336" r:id="rId12"/>
    <p:sldId id="436" r:id="rId13"/>
    <p:sldId id="325" r:id="rId14"/>
    <p:sldId id="326" r:id="rId15"/>
    <p:sldId id="452" r:id="rId16"/>
    <p:sldId id="468" r:id="rId17"/>
    <p:sldId id="469" r:id="rId18"/>
    <p:sldId id="470" r:id="rId19"/>
    <p:sldId id="471" r:id="rId20"/>
    <p:sldId id="473" r:id="rId21"/>
    <p:sldId id="449" r:id="rId22"/>
    <p:sldId id="448" r:id="rId23"/>
    <p:sldId id="323" r:id="rId24"/>
    <p:sldId id="395" r:id="rId25"/>
    <p:sldId id="454" r:id="rId26"/>
    <p:sldId id="394" r:id="rId27"/>
    <p:sldId id="410" r:id="rId28"/>
    <p:sldId id="411" r:id="rId29"/>
    <p:sldId id="412" r:id="rId30"/>
    <p:sldId id="414" r:id="rId31"/>
    <p:sldId id="413" r:id="rId32"/>
    <p:sldId id="474" r:id="rId33"/>
    <p:sldId id="415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6" r:id="rId43"/>
    <p:sldId id="407" r:id="rId44"/>
    <p:sldId id="408" r:id="rId45"/>
    <p:sldId id="455" r:id="rId46"/>
    <p:sldId id="440" r:id="rId47"/>
    <p:sldId id="462" r:id="rId48"/>
    <p:sldId id="378" r:id="rId49"/>
    <p:sldId id="461" r:id="rId50"/>
    <p:sldId id="475" r:id="rId51"/>
    <p:sldId id="463" r:id="rId52"/>
    <p:sldId id="465" r:id="rId53"/>
    <p:sldId id="466" r:id="rId54"/>
    <p:sldId id="467" r:id="rId55"/>
    <p:sldId id="442" r:id="rId56"/>
    <p:sldId id="342" r:id="rId57"/>
    <p:sldId id="364" r:id="rId58"/>
    <p:sldId id="365" r:id="rId59"/>
    <p:sldId id="363" r:id="rId60"/>
    <p:sldId id="362" r:id="rId61"/>
    <p:sldId id="351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92" r:id="rId74"/>
    <p:sldId id="425" r:id="rId75"/>
    <p:sldId id="424" r:id="rId76"/>
    <p:sldId id="426" r:id="rId77"/>
    <p:sldId id="427" r:id="rId78"/>
    <p:sldId id="428" r:id="rId79"/>
    <p:sldId id="429" r:id="rId80"/>
    <p:sldId id="430" r:id="rId81"/>
    <p:sldId id="431" r:id="rId82"/>
    <p:sldId id="437" r:id="rId83"/>
    <p:sldId id="382" r:id="rId84"/>
    <p:sldId id="380" r:id="rId85"/>
    <p:sldId id="381" r:id="rId86"/>
    <p:sldId id="459" r:id="rId87"/>
    <p:sldId id="460" r:id="rId88"/>
    <p:sldId id="384" r:id="rId89"/>
    <p:sldId id="324" r:id="rId90"/>
    <p:sldId id="366" r:id="rId91"/>
    <p:sldId id="385" r:id="rId92"/>
    <p:sldId id="446" r:id="rId93"/>
    <p:sldId id="387" r:id="rId94"/>
    <p:sldId id="476" r:id="rId95"/>
    <p:sldId id="391" r:id="rId96"/>
    <p:sldId id="396" r:id="rId97"/>
    <p:sldId id="275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6121" autoAdjust="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12/09/2019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12/09/2019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yllabus.cs.manchester.ac.uk/ugt/2018/COMP26120/lab/knapsack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538581/why-is-the-knapsack-problem-pseudo-polynomial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s.stackexchange.com/questions/909/knapsack-problem-np-complete-despite-dynamic-programming-solution" TargetMode="External"/><Relationship Id="rId4" Type="http://schemas.openxmlformats.org/officeDocument/2006/relationships/hyperlink" Target="https://stackoverflow.com/questions/3907545/how-to-understand-the-knapsack-problem-is-np-complete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538581/why-is-the-knapsack-problem-pseudo-polynomial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s.stackexchange.com/questions/909/knapsack-problem-np-complete-despite-dynamic-programming-solution" TargetMode="External"/><Relationship Id="rId4" Type="http://schemas.openxmlformats.org/officeDocument/2006/relationships/hyperlink" Target="https://stackoverflow.com/questions/3907545/how-to-understand-the-knapsack-problem-is-np-complete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538581/why-is-the-knapsack-problem-pseudo-polynomial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s.stackexchange.com/questions/909/knapsack-problem-np-complete-despite-dynamic-programming-solution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538581/why-is-the-knapsack-problem-pseudo-polynomia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4 steps:</a:t>
            </a:r>
            <a:r>
              <a:rPr lang="pt-BR" baseline="0" dirty="0" smtClean="0"/>
              <a:t> </a:t>
            </a:r>
            <a:r>
              <a:rPr lang="en-US" dirty="0" smtClean="0">
                <a:hlinkClick r:id="rId3"/>
              </a:rPr>
              <a:t>http://syllabus.cs.manchester.ac.uk/ugt/2018/COMP26120/lab/knapsack.pdf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7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8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87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06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0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01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71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6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20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2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9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60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6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34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91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37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92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2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de mergesort e</a:t>
            </a:r>
            <a:r>
              <a:rPr lang="pt-BR" baseline="0" dirty="0" smtClean="0"/>
              <a:t> Fibonacci.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299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23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37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0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31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72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sets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SAT: Boolean satisfiability problem - determining if there exists an interpretation that satisfies a given Boolean formula. In other words, it asks whether the variables of a given Boolean formula can be consistently replaced by the values TRUE or FALSE in such a way that the formula evaluates to TRUE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7307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Slide: Intractable Problems I</a:t>
            </a: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https://stackoverflow.com/questions/3907545/how-to-understand-the-knapsack-problem-is-np-complete</a:t>
            </a:r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https://stackoverflow.com/questions/4538581/why-is-the-knapsack-problem-pseudo-polynomial</a:t>
            </a:r>
            <a:endParaRPr lang="en-US" dirty="0" smtClean="0"/>
          </a:p>
          <a:p>
            <a:endParaRPr lang="pt-BR" dirty="0" smtClean="0"/>
          </a:p>
          <a:p>
            <a:r>
              <a:rPr lang="en-US" dirty="0" smtClean="0">
                <a:hlinkClick r:id="rId5"/>
              </a:rPr>
              <a:t>https://cs.stackexchange.com/questions/909/knapsack-problem-np-complete-despite-dynamic-programming-solution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28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Slide: Intractable Problems I</a:t>
            </a: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https://stackoverflow.com/questions/3907545/how-to-understand-the-knapsack-problem-is-np-complete</a:t>
            </a:r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https://stackoverflow.com/questions/4538581/why-is-the-knapsack-problem-pseudo-polynomial</a:t>
            </a:r>
            <a:endParaRPr lang="en-US" dirty="0" smtClean="0"/>
          </a:p>
          <a:p>
            <a:endParaRPr lang="pt-BR" dirty="0" smtClean="0"/>
          </a:p>
          <a:p>
            <a:r>
              <a:rPr lang="en-US" dirty="0" smtClean="0">
                <a:hlinkClick r:id="rId5"/>
              </a:rPr>
              <a:t>https://cs.stackexchange.com/questions/909/knapsack-problem-np-complete-despite-dynamic-programming-solution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44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Slide: Intractable Problems I</a:t>
            </a: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https://stackoverflow.com/questions/3907545/how-to-understand-the-knapsack-problem-is-np-complete</a:t>
            </a: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https://stackoverflow.com/questions/4538581/why-is-the-knapsack-problem-pseudo-polynomial</a:t>
            </a:r>
            <a:endParaRPr lang="en-US" dirty="0" smtClean="0"/>
          </a:p>
          <a:p>
            <a:endParaRPr lang="pt-BR" dirty="0" smtClean="0"/>
          </a:p>
          <a:p>
            <a:r>
              <a:rPr lang="en-US" dirty="0" smtClean="0">
                <a:hlinkClick r:id="rId4"/>
              </a:rPr>
              <a:t>https://cs.stackexchange.com/questions/909/knapsack-problem-np-complete-despite-dynamic-programming-solution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11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dirty="0" smtClean="0"/>
              <a:t>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 </a:t>
            </a:r>
            <a:r>
              <a:rPr lang="en-US" dirty="0" smtClean="0"/>
              <a:t>x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 long, after one step we use </a:t>
            </a:r>
            <a:r>
              <a:rPr lang="en-US" dirty="0" smtClean="0"/>
              <a:t>x+1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bits, then </a:t>
            </a:r>
            <a:r>
              <a:rPr lang="en-US" dirty="0" smtClean="0"/>
              <a:t>x+2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bits, ...). But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dirty="0" smtClean="0"/>
              <a:t>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grows exponentially with </a:t>
            </a:r>
            <a:r>
              <a:rPr lang="en-US" dirty="0" smtClean="0"/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the algorithm is not really polynomial, it's exponential</a:t>
            </a:r>
            <a:endParaRPr lang="en-US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72654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de mergesort e</a:t>
            </a:r>
            <a:r>
              <a:rPr lang="pt-BR" baseline="0" dirty="0" smtClean="0"/>
              <a:t> Fibonacci.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444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893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1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1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41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99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12/09/2019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12/09/2019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12/09/2019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12/09/2019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12/09/2019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12/09/2019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12/09/2019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99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DPL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algorithmic-toolbox/knapsack-with-repetitions-uYVzW" TargetMode="External"/><Relationship Id="rId2" Type="http://schemas.openxmlformats.org/officeDocument/2006/relationships/hyperlink" Target="http://web.stanford.edu/class/archive/cs/cs161/cs161.11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e.unl.edu/~goddard/Courses/CSCE310J/Lectures/Lecture8-DynamicProgramming.pdf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 smtClean="0"/>
              <a:t>Dynamic Programming II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3600" dirty="0" smtClean="0">
                <a:latin typeface="+mj-lt"/>
              </a:rPr>
              <a:t>__</a:t>
            </a:r>
          </a:p>
          <a:p>
            <a:endParaRPr lang="pt-BR" sz="3600" dirty="0" smtClean="0">
              <a:latin typeface="+mj-lt"/>
            </a:endParaRPr>
          </a:p>
          <a:p>
            <a:r>
              <a:rPr lang="en-US" dirty="0" smtClean="0"/>
              <a:t>Marcelo </a:t>
            </a:r>
            <a:r>
              <a:rPr lang="en-US" dirty="0"/>
              <a:t>B. </a:t>
            </a:r>
            <a:r>
              <a:rPr lang="en-US" dirty="0" err="1"/>
              <a:t>Barata</a:t>
            </a:r>
            <a:r>
              <a:rPr lang="en-US" dirty="0"/>
              <a:t> </a:t>
            </a:r>
            <a:r>
              <a:rPr lang="en-US" dirty="0" smtClean="0"/>
              <a:t>Ribeiro</a:t>
            </a:r>
          </a:p>
          <a:p>
            <a:r>
              <a:rPr lang="en-US" dirty="0"/>
              <a:t>William </a:t>
            </a:r>
            <a:r>
              <a:rPr lang="en-US" dirty="0" err="1"/>
              <a:t>Sena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4 steps of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3: Bottom-up </a:t>
            </a:r>
            <a:r>
              <a:rPr lang="en-US" dirty="0" smtClean="0"/>
              <a:t>computation</a:t>
            </a:r>
          </a:p>
          <a:p>
            <a:pPr lvl="1"/>
            <a:r>
              <a:rPr lang="en-US" dirty="0" smtClean="0"/>
              <a:t>Compute </a:t>
            </a:r>
            <a:r>
              <a:rPr lang="en-US" dirty="0"/>
              <a:t>the value of an optimal solution </a:t>
            </a:r>
            <a:r>
              <a:rPr lang="en-US" dirty="0" smtClean="0"/>
              <a:t>(preferably) in </a:t>
            </a:r>
            <a:r>
              <a:rPr lang="en-US" dirty="0"/>
              <a:t>a bottom-up fashion by using a table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38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4 steps of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4: Construction of optimal </a:t>
            </a:r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Construct </a:t>
            </a:r>
            <a:r>
              <a:rPr lang="en-US" dirty="0"/>
              <a:t>an optimal solution from computed information</a:t>
            </a:r>
            <a:r>
              <a:rPr lang="en-US" dirty="0" smtClean="0"/>
              <a:t>.</a:t>
            </a:r>
          </a:p>
          <a:p>
            <a:pPr lvl="1"/>
            <a:r>
              <a:rPr lang="pt-BR" dirty="0" smtClean="0"/>
              <a:t>Note that i</a:t>
            </a:r>
            <a:r>
              <a:rPr lang="en-US" dirty="0" smtClean="0"/>
              <a:t>f we need </a:t>
            </a:r>
            <a:r>
              <a:rPr lang="en-US" dirty="0"/>
              <a:t>only the value of an optimal solution, and not the solution itself, then </a:t>
            </a:r>
            <a:r>
              <a:rPr lang="en-US" dirty="0" smtClean="0"/>
              <a:t>we can </a:t>
            </a:r>
            <a:r>
              <a:rPr lang="en-US" dirty="0"/>
              <a:t>omit step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1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Memoization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dynamic programming, we write out a recursive formula that expresses large problems in terms of smaller ones and then use it to fill out a table of solution values in a bottom-up </a:t>
            </a:r>
            <a:r>
              <a:rPr lang="en-US" dirty="0" smtClean="0"/>
              <a:t>manner.</a:t>
            </a:r>
            <a:endParaRPr lang="en-US" dirty="0"/>
          </a:p>
          <a:p>
            <a:r>
              <a:rPr lang="en-US" dirty="0"/>
              <a:t>The formula also suggests a recursive algorithm, but we saw earlier that naive recursion can be terribly inefficient, because it solves the same </a:t>
            </a:r>
            <a:r>
              <a:rPr lang="en-US" dirty="0" smtClean="0"/>
              <a:t>sub-problems </a:t>
            </a:r>
            <a:r>
              <a:rPr lang="en-US" dirty="0"/>
              <a:t>over and over again. 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dirty="0" smtClean="0"/>
              <a:t>problem which involve dynamic programming, </a:t>
            </a:r>
            <a:r>
              <a:rPr lang="en-US" dirty="0"/>
              <a:t>such an algorithm would use a hash table to store the values </a:t>
            </a:r>
            <a:r>
              <a:rPr lang="en-US" dirty="0" smtClean="0"/>
              <a:t>that </a:t>
            </a:r>
            <a:r>
              <a:rPr lang="en-US" dirty="0"/>
              <a:t>had already been computed. At each recursive </a:t>
            </a:r>
            <a:r>
              <a:rPr lang="en-US" dirty="0" smtClean="0"/>
              <a:t>call, </a:t>
            </a:r>
            <a:r>
              <a:rPr lang="en-US" dirty="0"/>
              <a:t>the algorithm would first check if the answer was already in the table and then would proceed to its calculation only if it wasn't.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4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 smtClean="0"/>
              <a:t>Longest Common Subsequence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Longest </a:t>
            </a:r>
            <a:r>
              <a:rPr lang="pt-BR" dirty="0" smtClean="0"/>
              <a:t>Common Subsequence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spell checker encounters a possible misspelling, it looks in its dictionary for </a:t>
            </a:r>
            <a:r>
              <a:rPr lang="en-US" dirty="0" smtClean="0"/>
              <a:t>other words </a:t>
            </a:r>
            <a:r>
              <a:rPr lang="en-US" dirty="0"/>
              <a:t>that are close by. What is the appropriate notion of </a:t>
            </a:r>
            <a:r>
              <a:rPr lang="en-US" dirty="0" smtClean="0"/>
              <a:t>closeness in this case?</a:t>
            </a:r>
          </a:p>
          <a:p>
            <a:r>
              <a:rPr lang="en-US" dirty="0" smtClean="0"/>
              <a:t>That’s where we apply a </a:t>
            </a:r>
            <a:r>
              <a:rPr lang="pt-BR" i="1" dirty="0" smtClean="0"/>
              <a:t>Longest </a:t>
            </a:r>
            <a:r>
              <a:rPr lang="pt-BR" i="1" dirty="0"/>
              <a:t>Common </a:t>
            </a:r>
            <a:r>
              <a:rPr lang="pt-BR" i="1" dirty="0" smtClean="0"/>
              <a:t>Subsequence </a:t>
            </a:r>
            <a:r>
              <a:rPr lang="pt-BR" dirty="0" smtClean="0"/>
              <a:t>algorithm, a type of </a:t>
            </a:r>
            <a:r>
              <a:rPr lang="pt-BR" i="1" dirty="0" smtClean="0"/>
              <a:t>Edit Distance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8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Longest Common Subsequence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 smtClean="0"/>
              <a:t>4. Construct an optimal solution from computed information (remember that this is optional depending on your objective).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12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250567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910475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1564214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3702964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Longest Common Subsequence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</a:p>
          <a:p>
            <a:pPr marL="0" indent="0">
              <a:buNone/>
            </a:pPr>
            <a:r>
              <a:rPr lang="en-US" dirty="0" err="1"/>
              <a:t>lcs</a:t>
            </a:r>
            <a:r>
              <a:rPr lang="en-US" dirty="0"/>
              <a:t>("ABC", "ADE") = </a:t>
            </a:r>
            <a:r>
              <a:rPr lang="en-US" dirty="0" err="1"/>
              <a:t>lcs</a:t>
            </a:r>
            <a:r>
              <a:rPr lang="en-US" dirty="0"/>
              <a:t>("AB", "AD") + (if "C" == "E" then 1 else 0)</a:t>
            </a:r>
          </a:p>
          <a:p>
            <a:pPr marL="0" indent="0">
              <a:buNone/>
            </a:pPr>
            <a:r>
              <a:rPr lang="en-US" dirty="0" err="1"/>
              <a:t>lcs</a:t>
            </a:r>
            <a:r>
              <a:rPr lang="en-US" dirty="0"/>
              <a:t>("ABC", "ADE") =            1              +                    0                          =  1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28AA592-230B-664E-9816-9395CDD5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EA59E3-4F0F-4A45-B469-54C94F9E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Longest</a:t>
            </a:r>
            <a:r>
              <a:rPr lang="pt-BR" dirty="0"/>
              <a:t> Common </a:t>
            </a:r>
            <a:r>
              <a:rPr lang="pt-BR" dirty="0" err="1"/>
              <a:t>Subsequence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84EF25A-8D48-AE44-BB88-E78D8C3A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2.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 [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[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optimal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position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position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C2EC4B0-7AAA-C847-892F-32E69E00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0176ADC-0463-BE47-B67C-0ED8FC9A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3481951"/>
            <a:ext cx="9082216" cy="8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95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63EBBC-F166-7A4E-A6E3-899885B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Longest</a:t>
            </a:r>
            <a:r>
              <a:rPr lang="pt-BR" dirty="0"/>
              <a:t> Common </a:t>
            </a:r>
            <a:r>
              <a:rPr lang="pt-BR" dirty="0" err="1"/>
              <a:t>Subsequence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3037A8E-286D-EB41-B4E6-48EDC9CC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3.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70619CE-8C04-DD4E-8140-296B39F1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DE2C61D-487D-8841-843D-815AE6B7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0" y="5226973"/>
            <a:ext cx="9082216" cy="8416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6DFD883-0E78-E242-A78B-6B30F3FC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59" y="3225987"/>
            <a:ext cx="5993027" cy="15487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61F3E7F-6562-FC46-9C30-F428DA51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8" y="1924237"/>
            <a:ext cx="9682162" cy="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500E33-B525-6B49-BEA1-F5D4DAA9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Longest</a:t>
            </a:r>
            <a:r>
              <a:rPr lang="pt-BR" dirty="0"/>
              <a:t> Common </a:t>
            </a:r>
            <a:r>
              <a:rPr lang="pt-BR" dirty="0" err="1"/>
              <a:t>Subsequence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FEA676-5DC6-324D-AB5F-441D6105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Making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way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it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possible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discover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subsequence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common </a:t>
            </a:r>
          </a:p>
          <a:p>
            <a:pPr marL="0" indent="0">
              <a:buNone/>
            </a:pP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m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FA3A31F-EDBA-5F4E-9C73-C1E1B8FB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E31EA2B2-F481-E14B-918C-35FC7429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3479660"/>
            <a:ext cx="9320213" cy="21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Summary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1   Divide </a:t>
            </a:r>
            <a:r>
              <a:rPr lang="pt-BR" dirty="0"/>
              <a:t>&amp; Conquer recap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   Four steps </a:t>
            </a:r>
            <a:r>
              <a:rPr lang="en-US" dirty="0"/>
              <a:t>of dynamic programming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   </a:t>
            </a:r>
            <a:r>
              <a:rPr lang="pt-BR" dirty="0" smtClean="0"/>
              <a:t>Longest Common Subsequence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  Knapsack</a:t>
            </a:r>
            <a:endParaRPr lang="en-US" dirty="0"/>
          </a:p>
          <a:p>
            <a:pPr lvl="1"/>
            <a:r>
              <a:rPr lang="en-US" dirty="0" smtClean="0"/>
              <a:t>Unbounded Knapsack</a:t>
            </a:r>
          </a:p>
          <a:p>
            <a:pPr lvl="1"/>
            <a:r>
              <a:rPr lang="en-US" dirty="0" smtClean="0"/>
              <a:t>0/1 Knapsack</a:t>
            </a:r>
          </a:p>
          <a:p>
            <a:pPr lvl="1"/>
            <a:r>
              <a:rPr lang="en-US" dirty="0" smtClean="0"/>
              <a:t>Item retrieval in Knapsack</a:t>
            </a:r>
          </a:p>
          <a:p>
            <a:pPr lvl="1"/>
            <a:r>
              <a:rPr lang="en-US" dirty="0"/>
              <a:t>Knapsack </a:t>
            </a:r>
            <a:r>
              <a:rPr lang="en-US" dirty="0" smtClean="0"/>
              <a:t>complexity</a:t>
            </a:r>
          </a:p>
          <a:p>
            <a:pPr marL="0" indent="0">
              <a:buNone/>
            </a:pPr>
            <a:r>
              <a:rPr lang="en-US" dirty="0" smtClean="0"/>
              <a:t>5   Maximum Independent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Longest</a:t>
            </a:r>
            <a:r>
              <a:rPr lang="pt-BR" dirty="0"/>
              <a:t> Common </a:t>
            </a:r>
            <a:r>
              <a:rPr lang="pt-BR" dirty="0" err="1"/>
              <a:t>Subsequence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84254" y="4895463"/>
            <a:ext cx="5239263" cy="1643449"/>
          </a:xfrm>
          <a:prstGeom prst="rect">
            <a:avLst/>
          </a:prstGeom>
          <a:ln w="76200" cmpd="sng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	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err="1"/>
              <a:t>Runtime</a:t>
            </a:r>
            <a:r>
              <a:rPr lang="en-US" b="1" dirty="0"/>
              <a:t>: O(|X||Y|)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xmlns="" id="{661C3CCD-A6DB-CF45-9D75-9BF3E9E35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08" y="1898362"/>
            <a:ext cx="7473356" cy="3441390"/>
          </a:xfrm>
        </p:spPr>
      </p:pic>
    </p:spTree>
    <p:extLst>
      <p:ext uri="{BB962C8B-B14F-4D97-AF65-F5344CB8AC3E}">
        <p14:creationId xmlns:p14="http://schemas.microsoft.com/office/powerpoint/2010/main" val="407050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Longest Common Subsequence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 smtClean="0"/>
              <a:t>4. Construct an optimal solution from computed information (remember that this is optional depending on your objective).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2318544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296783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11068050" y="3744119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7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Longest Common Subsequence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Let’s see a demonstration!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www.cs.usfca.edu/~galles/visualization/DPLCS.html</a:t>
            </a:r>
            <a:endParaRPr lang="en-US" dirty="0" smtClean="0"/>
          </a:p>
          <a:p>
            <a:pPr lvl="1"/>
            <a:r>
              <a:rPr lang="en-US" dirty="0" smtClean="0"/>
              <a:t>We are going to compare “exponential”  and “polynomial”.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22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 smtClean="0"/>
              <a:t>Knapsack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1026" name="Picture 2" descr="Image result for unbounded knapsa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13" y="1690688"/>
            <a:ext cx="502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unbounded knapsack allows repetition.</a:t>
            </a:r>
          </a:p>
          <a:p>
            <a:pPr marL="0" indent="0">
              <a:buNone/>
            </a:pPr>
            <a:r>
              <a:rPr lang="en-US" dirty="0" smtClean="0"/>
              <a:t>So</a:t>
            </a:r>
            <a:r>
              <a:rPr lang="en-US" dirty="0"/>
              <a:t>, we want to find the items to put in an unbounded knapsack</a:t>
            </a:r>
            <a:r>
              <a:rPr lang="en-US" dirty="0" smtClean="0"/>
              <a:t>. How do we solve it? Let’s remember of the 4 steps of dynamic programming: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</a:t>
            </a:r>
            <a:r>
              <a:rPr lang="en-US" dirty="0" smtClean="0"/>
              <a:t>bottom-up fashion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4. Construct an optimal solution from computed </a:t>
            </a:r>
            <a:r>
              <a:rPr lang="en-US" dirty="0" smtClean="0"/>
              <a:t>information </a:t>
            </a:r>
            <a:r>
              <a:rPr lang="en-US" dirty="0"/>
              <a:t>(remember that this is optional depending on your objective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6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1.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problem statement restricts us from reducing the number of items.</a:t>
            </a:r>
          </a:p>
          <a:p>
            <a:r>
              <a:rPr lang="en-US" dirty="0" smtClean="0"/>
              <a:t>By </a:t>
            </a:r>
            <a:r>
              <a:rPr lang="en-US" dirty="0"/>
              <a:t>process of elimination, we reason that we must solve the problem </a:t>
            </a:r>
            <a:r>
              <a:rPr lang="en-US" dirty="0" smtClean="0"/>
              <a:t>for smaller </a:t>
            </a:r>
            <a:r>
              <a:rPr lang="en-US" dirty="0"/>
              <a:t>knapsacks</a:t>
            </a:r>
            <a:r>
              <a:rPr lang="en-US" dirty="0" smtClean="0"/>
              <a:t>.</a:t>
            </a:r>
          </a:p>
          <a:p>
            <a:r>
              <a:rPr lang="pt-BR" dirty="0" smtClean="0"/>
              <a:t>W(4) = W(7) – 3 = W(12)-5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94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81" y="1483599"/>
            <a:ext cx="9445219" cy="48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/>
              <a:t>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/>
              <a:t>4. Construct an optimal solution from computed information (remember that this is optional depending on your objective).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068050" y="1825625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2</a:t>
            </a:r>
            <a:r>
              <a:rPr lang="pt-BR" dirty="0"/>
              <a:t>.</a:t>
            </a:r>
            <a:endParaRPr lang="en-US" dirty="0" smtClean="0"/>
          </a:p>
          <a:p>
            <a:r>
              <a:rPr lang="en-US" dirty="0" smtClean="0"/>
              <a:t>Let </a:t>
            </a:r>
            <a:r>
              <a:rPr lang="en-US" dirty="0"/>
              <a:t>K[x] be the optimal value for capacity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29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13" y="2846041"/>
            <a:ext cx="6371774" cy="134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6062" y="319484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 smtClean="0"/>
              <a:t>Divide &amp; Conquer recap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3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/>
              <a:t>4. Construct an optimal solution from computed information (remember that this is optional depending on your objective).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16711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167110" y="2317432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(3)</a:t>
            </a:r>
            <a:endParaRPr lang="en-US" dirty="0" smtClean="0"/>
          </a:p>
          <a:p>
            <a:r>
              <a:rPr lang="en-US" dirty="0" smtClean="0"/>
              <a:t>For the weight W(x) at position x, if we have items of weight 8, 11 e 16, what other weights are relevant to compare? 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Remember the recursion formula. What do we want to maximize?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14" y="3133370"/>
            <a:ext cx="10125771" cy="867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685" y="4772553"/>
            <a:ext cx="3718627" cy="8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41172" y="4995474"/>
            <a:ext cx="6336957" cy="152399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/>
              <a:t>			Runtime: </a:t>
            </a:r>
            <a:r>
              <a:rPr lang="en-US" b="1" dirty="0"/>
              <a:t>O(</a:t>
            </a:r>
            <a:r>
              <a:rPr lang="en-US" b="1" dirty="0" err="1"/>
              <a:t>nW</a:t>
            </a:r>
            <a:r>
              <a:rPr lang="en-US" b="1" dirty="0"/>
              <a:t>)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16357D9-1529-C542-9682-7496F6307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91" y="1444497"/>
            <a:ext cx="8213124" cy="3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6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Unbounded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/>
              <a:t>4. Construct an optimal solution from computed information (remember that this is optional depending on your objective).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2318544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296783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34</a:t>
            </a:fld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</p:spTree>
    <p:extLst>
      <p:ext uri="{BB962C8B-B14F-4D97-AF65-F5344CB8AC3E}">
        <p14:creationId xmlns:p14="http://schemas.microsoft.com/office/powerpoint/2010/main" val="28608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35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36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</p:spTree>
    <p:extLst>
      <p:ext uri="{BB962C8B-B14F-4D97-AF65-F5344CB8AC3E}">
        <p14:creationId xmlns:p14="http://schemas.microsoft.com/office/powerpoint/2010/main" val="4987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37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5581291" y="2967488"/>
            <a:ext cx="707366" cy="474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39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</p:spTree>
    <p:extLst>
      <p:ext uri="{BB962C8B-B14F-4D97-AF65-F5344CB8AC3E}">
        <p14:creationId xmlns:p14="http://schemas.microsoft.com/office/powerpoint/2010/main" val="24354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Divide &amp; Conquer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divide-and-conquer</a:t>
            </a:r>
            <a:r>
              <a:rPr lang="en-US" dirty="0"/>
              <a:t>, a problem is expressed in terms of </a:t>
            </a:r>
            <a:r>
              <a:rPr lang="en-US" dirty="0" smtClean="0"/>
              <a:t>sub-problems </a:t>
            </a:r>
            <a:r>
              <a:rPr lang="en-US" dirty="0"/>
              <a:t>that are </a:t>
            </a:r>
            <a:r>
              <a:rPr lang="en-US" dirty="0" smtClean="0"/>
              <a:t>substantially smaller</a:t>
            </a:r>
            <a:r>
              <a:rPr lang="en-US" dirty="0"/>
              <a:t>, say half the size. </a:t>
            </a:r>
            <a:endParaRPr lang="en-US" dirty="0" smtClean="0"/>
          </a:p>
          <a:p>
            <a:pPr lvl="1"/>
            <a:r>
              <a:rPr lang="en-US" sz="2000" dirty="0" smtClean="0"/>
              <a:t>Example of Counting Sort: “Any </a:t>
            </a:r>
            <a:r>
              <a:rPr lang="en-US" sz="2000" dirty="0"/>
              <a:t>split of constant proportionality yields a recursion tree of depth </a:t>
            </a:r>
            <a:r>
              <a:rPr lang="en-US" sz="2000" dirty="0" err="1" smtClean="0"/>
              <a:t>nlog</a:t>
            </a:r>
            <a:r>
              <a:rPr lang="en-US" sz="2000" dirty="0" smtClean="0"/>
              <a:t>(n).” (CORMEN, T. et al, p. 176)</a:t>
            </a:r>
          </a:p>
          <a:p>
            <a:r>
              <a:rPr lang="en-US" dirty="0"/>
              <a:t>In contrast, in a typical dynamic programming formulation, a problem is reduced </a:t>
            </a:r>
            <a:r>
              <a:rPr lang="en-US" dirty="0" smtClean="0"/>
              <a:t>to sub-problems </a:t>
            </a:r>
            <a:r>
              <a:rPr lang="en-US" dirty="0"/>
              <a:t>that are only slightly smaller</a:t>
            </a:r>
            <a:r>
              <a:rPr lang="en-US" dirty="0" smtClean="0"/>
              <a:t>. For </a:t>
            </a:r>
            <a:r>
              <a:rPr lang="en-US" dirty="0"/>
              <a:t>instance, L(j) relies on </a:t>
            </a:r>
            <a:r>
              <a:rPr lang="en-US" dirty="0" smtClean="0"/>
              <a:t>L(j-1). </a:t>
            </a:r>
            <a:r>
              <a:rPr lang="en-US" dirty="0"/>
              <a:t>Thus </a:t>
            </a:r>
            <a:r>
              <a:rPr lang="en-US" dirty="0" smtClean="0"/>
              <a:t>the full </a:t>
            </a:r>
            <a:r>
              <a:rPr lang="en-US" dirty="0"/>
              <a:t>recursion tree generally has polynomial depth and an exponential number of nodes.</a:t>
            </a:r>
          </a:p>
          <a:p>
            <a:pPr lvl="1"/>
            <a:r>
              <a:rPr lang="en-US" dirty="0"/>
              <a:t>However, it turns out that most of these nodes are repeats, that there are not too </a:t>
            </a:r>
            <a:r>
              <a:rPr lang="en-US" dirty="0" smtClean="0"/>
              <a:t>many </a:t>
            </a:r>
            <a:r>
              <a:rPr lang="en-US" i="1" dirty="0" smtClean="0"/>
              <a:t>distinct </a:t>
            </a:r>
            <a:r>
              <a:rPr lang="en-US" dirty="0" smtClean="0"/>
              <a:t>sub-problems </a:t>
            </a:r>
            <a:r>
              <a:rPr lang="en-US" dirty="0"/>
              <a:t>among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3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40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41</a:t>
            </a:fld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81291" y="2967488"/>
            <a:ext cx="707366" cy="474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8203721" y="2984740"/>
            <a:ext cx="595222" cy="465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81291" y="2967488"/>
            <a:ext cx="707366" cy="474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92506" y="2984740"/>
            <a:ext cx="707366" cy="474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43</a:t>
            </a:fld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</p:spTree>
    <p:extLst>
      <p:ext uri="{BB962C8B-B14F-4D97-AF65-F5344CB8AC3E}">
        <p14:creationId xmlns:p14="http://schemas.microsoft.com/office/powerpoint/2010/main" val="16145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44</a:t>
            </a:fld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</p:spTree>
    <p:extLst>
      <p:ext uri="{BB962C8B-B14F-4D97-AF65-F5344CB8AC3E}">
        <p14:creationId xmlns:p14="http://schemas.microsoft.com/office/powerpoint/2010/main" val="398710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Unbounded </a:t>
            </a:r>
            <a:r>
              <a:rPr lang="pt-BR" dirty="0"/>
              <a:t>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45</a:t>
            </a:fld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3" y="1825625"/>
            <a:ext cx="7002934" cy="4351338"/>
          </a:xfrm>
        </p:spPr>
      </p:pic>
      <p:sp>
        <p:nvSpPr>
          <p:cNvPr id="5" name="Oval 4"/>
          <p:cNvSpPr/>
          <p:nvPr/>
        </p:nvSpPr>
        <p:spPr>
          <a:xfrm>
            <a:off x="3864635" y="2812212"/>
            <a:ext cx="707366" cy="1112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126084" y="2812212"/>
            <a:ext cx="707366" cy="1112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61982" y="2452836"/>
            <a:ext cx="8354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x2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9150" y="2452836"/>
            <a:ext cx="8354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x1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6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80" y="0"/>
            <a:ext cx="10515600" cy="1325563"/>
          </a:xfrm>
        </p:spPr>
        <p:txBody>
          <a:bodyPr/>
          <a:lstStyle/>
          <a:p>
            <a:r>
              <a:rPr lang="pt-BR" dirty="0"/>
              <a:t>0/1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091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No repetition is allowed this time!!!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 smtClean="0"/>
              <a:t>4. Construct an optimal solution from computed information (remember that this is optional depending on your objective).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46</a:t>
            </a:fld>
            <a:endParaRPr lang="pt-BR" dirty="0"/>
          </a:p>
        </p:txBody>
      </p:sp>
      <p:pic>
        <p:nvPicPr>
          <p:cNvPr id="12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250567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910475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1564214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3772231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4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47</a:t>
            </a:fld>
            <a:endParaRPr lang="pt-BR"/>
          </a:p>
        </p:txBody>
      </p:sp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48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311290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Let’s build some algorithm!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49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311290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48922" y="281765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 smtClean="0"/>
              <a:t>4 Steps of Dynamic Programming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60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50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45022" y="5175849"/>
            <a:ext cx="6584092" cy="181297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dirty="0"/>
              <a:t>			</a:t>
            </a:r>
          </a:p>
          <a:p>
            <a:pPr marL="914400" lvl="2" indent="0">
              <a:buNone/>
            </a:pPr>
            <a:r>
              <a:rPr lang="en-US" dirty="0"/>
              <a:t>			Runtime: </a:t>
            </a:r>
            <a:r>
              <a:rPr lang="en-US" b="1" dirty="0"/>
              <a:t>O(</a:t>
            </a:r>
            <a:r>
              <a:rPr lang="en-US" b="1" dirty="0" err="1"/>
              <a:t>nW</a:t>
            </a:r>
            <a:r>
              <a:rPr lang="en-US" b="1" dirty="0"/>
              <a:t>)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E3F7CDC-5506-7C49-B1BE-9D71DA37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64" y="1112031"/>
            <a:ext cx="9631577" cy="42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4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Let’s build some algorithm!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51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311290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395190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Let’s build some algorithm!</a:t>
            </a:r>
          </a:p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/>
              <a:t>Construct an optimal solution from computed </a:t>
            </a:r>
            <a:r>
              <a:rPr lang="en-US" dirty="0" smtClean="0"/>
              <a:t>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52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311290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395190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846" y="4629816"/>
            <a:ext cx="623908" cy="6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What if we use a </a:t>
            </a:r>
            <a:r>
              <a:rPr lang="en-US" dirty="0"/>
              <a:t>two-dimensional </a:t>
            </a:r>
            <a:r>
              <a:rPr lang="en-US" dirty="0" smtClean="0"/>
              <a:t>table to remember what items were used? So instead of just </a:t>
            </a:r>
            <a:r>
              <a:rPr lang="en-US" dirty="0"/>
              <a:t>increasing W </a:t>
            </a:r>
            <a:r>
              <a:rPr lang="en-US" dirty="0" smtClean="0"/>
              <a:t>from left to right, we would also iterates over items from top </a:t>
            </a:r>
            <a:r>
              <a:rPr lang="en-US" dirty="0"/>
              <a:t>t</a:t>
            </a:r>
            <a:r>
              <a:rPr lang="en-US" dirty="0" smtClean="0"/>
              <a:t>o down.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Let’s build some algorithm!</a:t>
            </a:r>
          </a:p>
          <a:p>
            <a:pPr marL="0" indent="0">
              <a:buNone/>
            </a:pPr>
            <a:r>
              <a:rPr lang="en-US" dirty="0" smtClean="0"/>
              <a:t>4. </a:t>
            </a:r>
            <a:r>
              <a:rPr lang="en-US" dirty="0"/>
              <a:t>Construct an optimal solution from computed </a:t>
            </a:r>
            <a:r>
              <a:rPr lang="en-US" dirty="0" smtClean="0"/>
              <a:t>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53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311290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395190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846" y="4629816"/>
            <a:ext cx="623908" cy="6086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57560" y="5492223"/>
            <a:ext cx="65892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will show (4) later</a:t>
            </a:r>
          </a:p>
        </p:txBody>
      </p:sp>
    </p:spTree>
    <p:extLst>
      <p:ext uri="{BB962C8B-B14F-4D97-AF65-F5344CB8AC3E}">
        <p14:creationId xmlns:p14="http://schemas.microsoft.com/office/powerpoint/2010/main" val="220794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What if we use a two-dimensional table to remember what items were used? So instead of just increasing W from left to right, we would also iterates over items from top to down.</a:t>
            </a:r>
          </a:p>
          <a:p>
            <a:pPr marL="0" indent="0">
              <a:buNone/>
            </a:pPr>
            <a:r>
              <a:rPr lang="en-US" dirty="0"/>
              <a:t>2.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Let’s build some algorithm!</a:t>
            </a:r>
          </a:p>
          <a:p>
            <a:pPr marL="0" indent="0">
              <a:buNone/>
            </a:pPr>
            <a:r>
              <a:rPr lang="en-US" dirty="0"/>
              <a:t>4. Construct an optimal solution from computed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4083317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3260409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846" y="4777054"/>
            <a:ext cx="623908" cy="608628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 rot="10800000">
            <a:off x="10080794" y="5417880"/>
            <a:ext cx="1273006" cy="720150"/>
          </a:xfrm>
          <a:prstGeom prst="wedgeEllipse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76871" y="5424012"/>
            <a:ext cx="12626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Well, ok then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02" y="2980753"/>
            <a:ext cx="6272445" cy="10736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57560" y="5492223"/>
            <a:ext cx="65892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will show (4) later</a:t>
            </a:r>
          </a:p>
        </p:txBody>
      </p:sp>
    </p:spTree>
    <p:extLst>
      <p:ext uri="{BB962C8B-B14F-4D97-AF65-F5344CB8AC3E}">
        <p14:creationId xmlns:p14="http://schemas.microsoft.com/office/powerpoint/2010/main" val="13563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0/1 Knapsack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en-US" dirty="0"/>
              <a:t>Let’s run our algorithm on </a:t>
            </a:r>
            <a:r>
              <a:rPr lang="en-US" dirty="0" smtClean="0"/>
              <a:t>the following </a:t>
            </a:r>
            <a:r>
              <a:rPr lang="en-US" dirty="0"/>
              <a:t>data:</a:t>
            </a:r>
          </a:p>
          <a:p>
            <a:r>
              <a:rPr lang="en-US" dirty="0"/>
              <a:t>n = 4 (# of elements)</a:t>
            </a:r>
          </a:p>
          <a:p>
            <a:r>
              <a:rPr lang="en-US" dirty="0"/>
              <a:t>W = 5 (max weight)</a:t>
            </a:r>
          </a:p>
          <a:p>
            <a:r>
              <a:rPr lang="en-US" dirty="0"/>
              <a:t>Elements (weight, </a:t>
            </a:r>
            <a:r>
              <a:rPr lang="en-US" dirty="0" smtClean="0"/>
              <a:t>value): (</a:t>
            </a:r>
            <a:r>
              <a:rPr lang="en-US" dirty="0"/>
              <a:t>2,3), (3,4), (4,5), (5,6)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56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33" y="1737360"/>
            <a:ext cx="4996298" cy="35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57</a:t>
            </a:fld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425" y="1690688"/>
            <a:ext cx="5033175" cy="36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58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27" y="1295215"/>
            <a:ext cx="536494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59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55" y="1268543"/>
            <a:ext cx="5418290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</a:t>
            </a:r>
            <a:r>
              <a:rPr lang="en-US" dirty="0"/>
              <a:t>idea: </a:t>
            </a:r>
            <a:endParaRPr lang="en-US" dirty="0" smtClean="0"/>
          </a:p>
          <a:p>
            <a:pPr lvl="1"/>
            <a:r>
              <a:rPr lang="en-US" dirty="0" smtClean="0"/>
              <a:t>Compute </a:t>
            </a:r>
            <a:r>
              <a:rPr lang="en-US" dirty="0"/>
              <a:t>the solutions to the </a:t>
            </a:r>
            <a:r>
              <a:rPr lang="en-US" dirty="0" smtClean="0"/>
              <a:t>sub-problems </a:t>
            </a:r>
            <a:r>
              <a:rPr lang="en-US" dirty="0"/>
              <a:t>once and store the solutions in a table, so that they can be reused (repeatedly) later.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trade space for </a:t>
            </a:r>
            <a:r>
              <a:rPr lang="en-US" dirty="0" smtClean="0"/>
              <a:t>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4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60</a:t>
            </a:fld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55" y="1279974"/>
            <a:ext cx="5418290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61</a:t>
            </a:fld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48" y="1302836"/>
            <a:ext cx="5349704" cy="4252328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62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717" y="1291405"/>
            <a:ext cx="5372566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63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9" y="1276163"/>
            <a:ext cx="5334462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64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8" y="1287594"/>
            <a:ext cx="5357324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65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9" y="1291405"/>
            <a:ext cx="5334462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66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48" y="1306646"/>
            <a:ext cx="5349704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67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79" y="1302836"/>
            <a:ext cx="5326842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6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68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200" y="1264732"/>
            <a:ext cx="5311600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69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200" y="1283784"/>
            <a:ext cx="5311600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4 steps of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When developing a dynamic-programming algorithm, we follow a sequence </a:t>
            </a:r>
            <a:r>
              <a:rPr lang="en-US" dirty="0" smtClean="0"/>
              <a:t>of four steps:</a:t>
            </a:r>
          </a:p>
          <a:p>
            <a:pPr lvl="1"/>
            <a:r>
              <a:rPr lang="en-US" dirty="0" smtClean="0"/>
              <a:t>1. Characterize the structure of an optimal solution (Structure).</a:t>
            </a:r>
          </a:p>
          <a:p>
            <a:pPr lvl="1"/>
            <a:r>
              <a:rPr lang="en-US" dirty="0" smtClean="0"/>
              <a:t>2. Recursively define the value of an optimal </a:t>
            </a:r>
            <a:r>
              <a:rPr lang="en-US" dirty="0"/>
              <a:t>solution (Principle of </a:t>
            </a:r>
            <a:r>
              <a:rPr lang="en-US" dirty="0" smtClean="0"/>
              <a:t>Optimality).</a:t>
            </a:r>
          </a:p>
          <a:p>
            <a:pPr lvl="1"/>
            <a:r>
              <a:rPr lang="en-US" dirty="0" smtClean="0"/>
              <a:t>3. Compute the value of an optimal solution, typically in a bottom-up fashion.</a:t>
            </a:r>
          </a:p>
          <a:p>
            <a:pPr lvl="1"/>
            <a:r>
              <a:rPr lang="en-US" dirty="0" smtClean="0"/>
              <a:t>4. Construct an optimal solution from computed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4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70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58" y="1295215"/>
            <a:ext cx="534208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71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89" y="1279974"/>
            <a:ext cx="5319221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72</a:t>
            </a:fld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0/1 Knapsack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58" y="1279974"/>
            <a:ext cx="5342083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This algorithm only finds the max possible </a:t>
            </a:r>
            <a:r>
              <a:rPr lang="en-US" dirty="0" smtClean="0"/>
              <a:t>value that </a:t>
            </a:r>
            <a:r>
              <a:rPr lang="en-US" dirty="0"/>
              <a:t>can be carried in the </a:t>
            </a:r>
            <a:r>
              <a:rPr lang="en-US" dirty="0" smtClean="0"/>
              <a:t>Knapsack, the </a:t>
            </a:r>
            <a:r>
              <a:rPr lang="en-US" dirty="0"/>
              <a:t>value in B[</a:t>
            </a:r>
            <a:r>
              <a:rPr lang="en-US" dirty="0" err="1"/>
              <a:t>n,W</a:t>
            </a:r>
            <a:r>
              <a:rPr lang="en-US" dirty="0" smtClean="0"/>
              <a:t>].</a:t>
            </a:r>
            <a:endParaRPr lang="en-US" dirty="0"/>
          </a:p>
          <a:p>
            <a:r>
              <a:rPr lang="en-US" dirty="0"/>
              <a:t> To know the items that make this maximum </a:t>
            </a:r>
            <a:r>
              <a:rPr lang="en-US" dirty="0" smtClean="0"/>
              <a:t>value, an </a:t>
            </a:r>
            <a:r>
              <a:rPr lang="en-US" dirty="0"/>
              <a:t>addition to this algorithm is necessary.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3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Retrieving items from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969" y="1940943"/>
            <a:ext cx="5365631" cy="459796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</a:t>
            </a:r>
            <a:endParaRPr lang="pt-BR" dirty="0" smtClean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74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155" y="1940943"/>
            <a:ext cx="4435224" cy="34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55" y="2467167"/>
            <a:ext cx="4717189" cy="548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155" y="3542079"/>
            <a:ext cx="5075360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75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690688"/>
            <a:ext cx="599746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76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690688"/>
            <a:ext cx="5997460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77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80" y="1690688"/>
            <a:ext cx="5989839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78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690688"/>
            <a:ext cx="599746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79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80" y="1690688"/>
            <a:ext cx="5989839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4 steps of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1</a:t>
            </a:r>
            <a:r>
              <a:rPr lang="en-US" dirty="0"/>
              <a:t>: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Decompose </a:t>
            </a:r>
            <a:r>
              <a:rPr lang="en-US" dirty="0"/>
              <a:t>the problem into smaller problems, and find a relation between the structure of the optimal solution of the original problem and the solutions of the smaller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94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80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690688"/>
            <a:ext cx="599746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81</a:t>
            </a:fld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91" y="1690688"/>
            <a:ext cx="5982218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Retrieving items from Knapsack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 smtClean="0"/>
              <a:t>4. Construct an optimal solution from computed information (remember that this is optional depending on your objective).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82</a:t>
            </a:fld>
            <a:endParaRPr lang="pt-BR" dirty="0"/>
          </a:p>
        </p:txBody>
      </p:sp>
      <p:sp>
        <p:nvSpPr>
          <p:cNvPr id="7" name="Smiley Face 6"/>
          <p:cNvSpPr/>
          <p:nvPr/>
        </p:nvSpPr>
        <p:spPr>
          <a:xfrm>
            <a:off x="11068050" y="1690688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1068050" y="2318544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1068050" y="2967831"/>
            <a:ext cx="571500" cy="514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happy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870" y="3819166"/>
            <a:ext cx="571680" cy="57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4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17502" y="316055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 smtClean="0"/>
              <a:t>Knapsack complexity</a:t>
            </a:r>
            <a:endParaRPr lang="pt-BR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78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Knapsack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 smtClean="0"/>
              <a:t>Brute force: </a:t>
            </a:r>
          </a:p>
          <a:p>
            <a:pPr lvl="1"/>
            <a:r>
              <a:rPr lang="pt-BR" b="1" dirty="0" smtClean="0"/>
              <a:t>O(2</a:t>
            </a:r>
            <a:r>
              <a:rPr lang="pt-BR" b="1" baseline="30000" dirty="0" smtClean="0"/>
              <a:t>n</a:t>
            </a:r>
            <a:r>
              <a:rPr lang="pt-BR" b="1" dirty="0"/>
              <a:t>)</a:t>
            </a:r>
            <a:endParaRPr lang="en-US" dirty="0"/>
          </a:p>
          <a:p>
            <a:r>
              <a:rPr lang="en-US" dirty="0" smtClean="0"/>
              <a:t>Using dynamic programming:</a:t>
            </a:r>
          </a:p>
          <a:p>
            <a:pPr lvl="1"/>
            <a:r>
              <a:rPr lang="pt-BR" b="1" dirty="0" smtClean="0"/>
              <a:t>O(Wn)</a:t>
            </a:r>
          </a:p>
          <a:p>
            <a:r>
              <a:rPr lang="pt-BR" dirty="0" smtClean="0"/>
              <a:t>So, is dynamic programming always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5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Knapsack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Brute force: </a:t>
            </a:r>
          </a:p>
          <a:p>
            <a:pPr lvl="1"/>
            <a:r>
              <a:rPr lang="pt-BR" b="1" dirty="0"/>
              <a:t>O(2</a:t>
            </a:r>
            <a:r>
              <a:rPr lang="pt-BR" b="1" baseline="30000" dirty="0"/>
              <a:t>n</a:t>
            </a:r>
            <a:r>
              <a:rPr lang="pt-BR" b="1" dirty="0"/>
              <a:t>)</a:t>
            </a:r>
            <a:endParaRPr lang="en-US" dirty="0"/>
          </a:p>
          <a:p>
            <a:r>
              <a:rPr lang="en-US" dirty="0"/>
              <a:t>Using dynamic programming:</a:t>
            </a:r>
          </a:p>
          <a:p>
            <a:pPr lvl="1"/>
            <a:r>
              <a:rPr lang="pt-BR" b="1" dirty="0"/>
              <a:t>O(Wn</a:t>
            </a:r>
            <a:r>
              <a:rPr lang="pt-BR" b="1" dirty="0" smtClean="0"/>
              <a:t>)</a:t>
            </a:r>
          </a:p>
          <a:p>
            <a:r>
              <a:rPr lang="pt-BR" dirty="0"/>
              <a:t>So, is dynamic programming always good</a:t>
            </a:r>
            <a:r>
              <a:rPr lang="pt-BR" dirty="0" smtClean="0"/>
              <a:t>?</a:t>
            </a:r>
          </a:p>
          <a:p>
            <a:r>
              <a:rPr lang="pt-BR" dirty="0" smtClean="0"/>
              <a:t>NO!!!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3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Knapsack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Brute force: </a:t>
            </a:r>
          </a:p>
          <a:p>
            <a:pPr lvl="1"/>
            <a:r>
              <a:rPr lang="pt-BR" b="1" dirty="0"/>
              <a:t>O(2</a:t>
            </a:r>
            <a:r>
              <a:rPr lang="pt-BR" b="1" baseline="30000" dirty="0"/>
              <a:t>n</a:t>
            </a:r>
            <a:r>
              <a:rPr lang="pt-BR" b="1" dirty="0"/>
              <a:t>)</a:t>
            </a:r>
            <a:endParaRPr lang="en-US" dirty="0"/>
          </a:p>
          <a:p>
            <a:r>
              <a:rPr lang="en-US" dirty="0"/>
              <a:t>Using dynamic programming:</a:t>
            </a:r>
          </a:p>
          <a:p>
            <a:pPr lvl="1"/>
            <a:r>
              <a:rPr lang="pt-BR" b="1" dirty="0"/>
              <a:t>O(Wn</a:t>
            </a:r>
            <a:r>
              <a:rPr lang="pt-BR" b="1" dirty="0" smtClean="0"/>
              <a:t>)</a:t>
            </a:r>
          </a:p>
          <a:p>
            <a:r>
              <a:rPr lang="pt-BR" dirty="0"/>
              <a:t>So, is dynamic programming always good</a:t>
            </a:r>
            <a:r>
              <a:rPr lang="pt-BR" dirty="0" smtClean="0"/>
              <a:t>?</a:t>
            </a:r>
          </a:p>
          <a:p>
            <a:r>
              <a:rPr lang="pt-BR" dirty="0" smtClean="0"/>
              <a:t>NO!!! </a:t>
            </a:r>
          </a:p>
          <a:p>
            <a:r>
              <a:rPr lang="en-US" dirty="0"/>
              <a:t>The DP runtime of </a:t>
            </a:r>
            <a:r>
              <a:rPr lang="en-US" b="1" dirty="0"/>
              <a:t>O(</a:t>
            </a:r>
            <a:r>
              <a:rPr lang="en-US" b="1" dirty="0" err="1"/>
              <a:t>nW</a:t>
            </a:r>
            <a:r>
              <a:rPr lang="en-US" b="1" dirty="0"/>
              <a:t>)</a:t>
            </a:r>
            <a:r>
              <a:rPr lang="en-US" dirty="0"/>
              <a:t> is better than our brute-force runtime of </a:t>
            </a:r>
            <a:r>
              <a:rPr lang="en-US" b="1" dirty="0"/>
              <a:t>O(2</a:t>
            </a:r>
            <a:r>
              <a:rPr lang="en-US" b="1" baseline="30000" dirty="0"/>
              <a:t>n</a:t>
            </a:r>
            <a:r>
              <a:rPr lang="en-US" b="1" dirty="0"/>
              <a:t>)</a:t>
            </a:r>
            <a:r>
              <a:rPr lang="en-US" dirty="0"/>
              <a:t>, </a:t>
            </a:r>
          </a:p>
          <a:p>
            <a:pPr lvl="1"/>
            <a:r>
              <a:rPr lang="en-US" dirty="0" smtClean="0"/>
              <a:t>provided that W &lt; </a:t>
            </a:r>
            <a:r>
              <a:rPr lang="en-US" b="1" dirty="0" smtClean="0"/>
              <a:t>c2</a:t>
            </a:r>
            <a:r>
              <a:rPr lang="en-US" b="1" baseline="30000" dirty="0" smtClean="0"/>
              <a:t>n</a:t>
            </a:r>
            <a:r>
              <a:rPr lang="en-US" dirty="0" smtClean="0"/>
              <a:t> for some c &gt; 0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8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Knapsack complexity and NP-completeness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Knapsack is </a:t>
            </a:r>
            <a:r>
              <a:rPr lang="en-US" dirty="0"/>
              <a:t>NP-complete </a:t>
            </a:r>
            <a:r>
              <a:rPr lang="pt-BR" dirty="0" smtClean="0"/>
              <a:t>and we found a strategy to turn it </a:t>
            </a:r>
            <a:r>
              <a:rPr lang="pt-BR" b="1" dirty="0" smtClean="0"/>
              <a:t>O(nW)</a:t>
            </a:r>
            <a:r>
              <a:rPr lang="pt-BR" dirty="0" smtClean="0"/>
              <a:t>.</a:t>
            </a:r>
            <a:endParaRPr lang="en-US" dirty="0" smtClean="0"/>
          </a:p>
          <a:p>
            <a:r>
              <a:rPr lang="en-US" dirty="0" smtClean="0"/>
              <a:t>Then P </a:t>
            </a:r>
            <a:r>
              <a:rPr lang="en-US" dirty="0"/>
              <a:t>= NP</a:t>
            </a:r>
            <a:r>
              <a:rPr lang="en-US" dirty="0" smtClean="0"/>
              <a:t>?</a:t>
            </a:r>
          </a:p>
          <a:p>
            <a:r>
              <a:rPr lang="pt-BR" dirty="0" smtClean="0"/>
              <a:t>ALSO NO!!! </a:t>
            </a:r>
          </a:p>
          <a:p>
            <a:r>
              <a:rPr lang="pt-BR" dirty="0" smtClean="0"/>
              <a:t>O(Wn)</a:t>
            </a:r>
            <a:r>
              <a:rPr lang="en-US" dirty="0" smtClean="0"/>
              <a:t> is pseudo-polynomial.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1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Knapsack complexity and NP-completeness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Time complexity </a:t>
            </a:r>
            <a:r>
              <a:rPr lang="en-US" dirty="0" smtClean="0"/>
              <a:t>commonly measures </a:t>
            </a:r>
            <a:r>
              <a:rPr lang="en-US" dirty="0"/>
              <a:t>the time that an algorithm takes as a function of the </a:t>
            </a:r>
            <a:r>
              <a:rPr lang="en-US" b="1" dirty="0"/>
              <a:t>length in bits</a:t>
            </a:r>
            <a:r>
              <a:rPr lang="en-US" dirty="0"/>
              <a:t> of its input. </a:t>
            </a:r>
            <a:r>
              <a:rPr lang="en-US" dirty="0" smtClean="0"/>
              <a:t>From this perspective, Knapsack is NP-complete.</a:t>
            </a:r>
          </a:p>
          <a:p>
            <a:pPr fontAlgn="base"/>
            <a:r>
              <a:rPr lang="en-US" dirty="0" smtClean="0"/>
              <a:t>W </a:t>
            </a:r>
            <a:r>
              <a:rPr lang="en-US" dirty="0"/>
              <a:t>is not polynomial in the length of the </a:t>
            </a:r>
            <a:r>
              <a:rPr lang="en-US" dirty="0" smtClean="0"/>
              <a:t>input, </a:t>
            </a:r>
            <a:r>
              <a:rPr lang="en-US" dirty="0"/>
              <a:t>which is what makes </a:t>
            </a:r>
            <a:r>
              <a:rPr lang="en-US" b="1" dirty="0" smtClean="0"/>
              <a:t>O(</a:t>
            </a:r>
            <a:r>
              <a:rPr lang="en-US" b="1" dirty="0" err="1" smtClean="0"/>
              <a:t>nW</a:t>
            </a:r>
            <a:r>
              <a:rPr lang="en-US" b="1" dirty="0" smtClean="0"/>
              <a:t>)</a:t>
            </a:r>
            <a:r>
              <a:rPr lang="en-US" dirty="0"/>
              <a:t> </a:t>
            </a:r>
            <a:r>
              <a:rPr lang="en-US" i="1" dirty="0"/>
              <a:t>pseudo</a:t>
            </a:r>
            <a:r>
              <a:rPr lang="en-US" dirty="0"/>
              <a:t>-polynomial.</a:t>
            </a:r>
          </a:p>
          <a:p>
            <a:pPr fontAlgn="base"/>
            <a:r>
              <a:rPr lang="en-US" dirty="0"/>
              <a:t>Consider W = 1,000,000,000,000. It only takes 40 bits to represent this number, so input size = 40, but the computational runtime uses the factor 1,000,000,000,000 which is O(2</a:t>
            </a:r>
            <a:r>
              <a:rPr lang="en-US" baseline="30000" dirty="0"/>
              <a:t>40</a:t>
            </a:r>
            <a:r>
              <a:rPr lang="en-US" dirty="0"/>
              <a:t>).</a:t>
            </a:r>
          </a:p>
          <a:p>
            <a:pPr fontAlgn="base"/>
            <a:r>
              <a:rPr lang="en-US" dirty="0"/>
              <a:t>So the runtime is more accurately said to be </a:t>
            </a:r>
            <a:r>
              <a:rPr lang="en-US" dirty="0" smtClean="0"/>
              <a:t>O(n.2</a:t>
            </a:r>
            <a:r>
              <a:rPr lang="en-US" baseline="30000" dirty="0" smtClean="0"/>
              <a:t>bits </a:t>
            </a:r>
            <a:r>
              <a:rPr lang="en-US" baseline="30000" dirty="0"/>
              <a:t>in W</a:t>
            </a:r>
            <a:r>
              <a:rPr lang="en-US" dirty="0"/>
              <a:t>), which is </a:t>
            </a:r>
            <a:r>
              <a:rPr lang="en-US" dirty="0" smtClean="0"/>
              <a:t>exponential.</a:t>
            </a:r>
          </a:p>
          <a:p>
            <a:pPr fontAlgn="base"/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b="1" dirty="0"/>
              <a:t>O(</a:t>
            </a:r>
            <a:r>
              <a:rPr lang="en-US" b="1" dirty="0" err="1"/>
              <a:t>nW</a:t>
            </a:r>
            <a:r>
              <a:rPr lang="en-US" b="1" dirty="0"/>
              <a:t>)</a:t>
            </a:r>
            <a:r>
              <a:rPr lang="en-US" dirty="0"/>
              <a:t> is exponential in the number of bits required to write out the </a:t>
            </a:r>
            <a:r>
              <a:rPr lang="en-US" dirty="0" smtClean="0"/>
              <a:t> input.</a:t>
            </a:r>
          </a:p>
          <a:p>
            <a:pPr lvl="1" fontAlgn="base"/>
            <a:r>
              <a:rPr lang="en-US" dirty="0" smtClean="0"/>
              <a:t>Adding </a:t>
            </a:r>
            <a:r>
              <a:rPr lang="en-US" dirty="0"/>
              <a:t>one more bit to the end of the representation of W </a:t>
            </a:r>
            <a:r>
              <a:rPr lang="en-US" dirty="0" smtClean="0"/>
              <a:t>doubles its </a:t>
            </a:r>
            <a:r>
              <a:rPr lang="en-US" dirty="0"/>
              <a:t>size and doubles the </a:t>
            </a:r>
            <a:r>
              <a:rPr lang="en-US" dirty="0" smtClean="0"/>
              <a:t>runtime.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7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46517" y="3072346"/>
            <a:ext cx="7791113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 smtClean="0"/>
              <a:t>Maximal Independent Set</a:t>
            </a:r>
            <a:endParaRPr lang="pt-BR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0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4 steps of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2</a:t>
            </a:r>
            <a:r>
              <a:rPr lang="en-US" dirty="0"/>
              <a:t>: Principle of </a:t>
            </a:r>
            <a:r>
              <a:rPr lang="en-US" dirty="0" smtClean="0"/>
              <a:t>Optimality</a:t>
            </a:r>
          </a:p>
          <a:p>
            <a:pPr lvl="1"/>
            <a:r>
              <a:rPr lang="en-US" dirty="0" smtClean="0"/>
              <a:t>Express </a:t>
            </a:r>
            <a:r>
              <a:rPr lang="en-US" dirty="0"/>
              <a:t>the solution of the original problem in terms of optimal solutions for smaller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</a:t>
            </a:r>
            <a:r>
              <a:rPr lang="en-US" b="0" dirty="0" smtClean="0"/>
              <a:t>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subset of nodes S ⊂</a:t>
            </a:r>
            <a:r>
              <a:rPr lang="en-US" dirty="0" smtClean="0"/>
              <a:t> </a:t>
            </a:r>
            <a:r>
              <a:rPr lang="en-US" dirty="0"/>
              <a:t>V is an </a:t>
            </a:r>
            <a:r>
              <a:rPr lang="en-US" i="1" dirty="0"/>
              <a:t>independent set </a:t>
            </a:r>
            <a:r>
              <a:rPr lang="en-US" dirty="0"/>
              <a:t>of graph G = (</a:t>
            </a:r>
            <a:r>
              <a:rPr lang="en-US" dirty="0" smtClean="0"/>
              <a:t>V,E</a:t>
            </a:r>
            <a:r>
              <a:rPr lang="en-US" dirty="0"/>
              <a:t>) if there are no </a:t>
            </a:r>
            <a:r>
              <a:rPr lang="en-US" dirty="0" smtClean="0"/>
              <a:t>edges between </a:t>
            </a:r>
            <a:r>
              <a:rPr lang="en-US" dirty="0"/>
              <a:t>them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Finding </a:t>
            </a:r>
            <a:r>
              <a:rPr lang="en-US" dirty="0"/>
              <a:t>the largest independent set in a graph is believed to be intractable.</a:t>
            </a:r>
            <a:endParaRPr lang="en-US" dirty="0" smtClean="0"/>
          </a:p>
          <a:p>
            <a:r>
              <a:rPr lang="en-US" dirty="0"/>
              <a:t>However, </a:t>
            </a:r>
            <a:r>
              <a:rPr lang="en-US" dirty="0" smtClean="0"/>
              <a:t>when the </a:t>
            </a:r>
            <a:r>
              <a:rPr lang="en-US" dirty="0"/>
              <a:t>graph happens to be a </a:t>
            </a:r>
            <a:r>
              <a:rPr lang="en-US" i="1" dirty="0"/>
              <a:t>tree</a:t>
            </a:r>
            <a:r>
              <a:rPr lang="en-US" dirty="0"/>
              <a:t>, the problem can be solved in linear time, using </a:t>
            </a:r>
            <a:r>
              <a:rPr lang="en-US" dirty="0" smtClean="0"/>
              <a:t>dynamic programming.</a:t>
            </a:r>
          </a:p>
          <a:p>
            <a:r>
              <a:rPr lang="en-US" dirty="0"/>
              <a:t>So here's the algorithm: Start by rooting the tree at any node r. Now, each node </a:t>
            </a:r>
            <a:r>
              <a:rPr lang="en-US" dirty="0" smtClean="0"/>
              <a:t>defines a subtree. </a:t>
            </a:r>
            <a:r>
              <a:rPr lang="en-US" dirty="0"/>
              <a:t>This immediately suggests </a:t>
            </a:r>
            <a:r>
              <a:rPr lang="en-US" dirty="0" err="1"/>
              <a:t>subproblems</a:t>
            </a:r>
            <a:r>
              <a:rPr lang="en-US" dirty="0"/>
              <a:t>:</a:t>
            </a:r>
          </a:p>
          <a:p>
            <a:r>
              <a:rPr lang="en-US" dirty="0"/>
              <a:t>I(u) = size of largest independent set of subtree hanging from </a:t>
            </a:r>
            <a:r>
              <a:rPr lang="en-US" dirty="0" smtClean="0"/>
              <a:t>u.</a:t>
            </a:r>
          </a:p>
          <a:p>
            <a:r>
              <a:rPr lang="en-US" dirty="0"/>
              <a:t>Our </a:t>
            </a:r>
            <a:r>
              <a:rPr lang="en-US" dirty="0" smtClean="0"/>
              <a:t>final </a:t>
            </a:r>
            <a:r>
              <a:rPr lang="en-US" dirty="0"/>
              <a:t>goal is </a:t>
            </a:r>
            <a:r>
              <a:rPr lang="en-US" dirty="0" smtClean="0"/>
              <a:t>I(root).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26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Dynamic programming proceeds as always from smaller </a:t>
            </a:r>
            <a:r>
              <a:rPr lang="en-US" dirty="0" err="1"/>
              <a:t>subproblems</a:t>
            </a:r>
            <a:r>
              <a:rPr lang="en-US" dirty="0"/>
              <a:t> to larger ones, </a:t>
            </a:r>
            <a:r>
              <a:rPr lang="en-US" dirty="0" smtClean="0"/>
              <a:t>that is </a:t>
            </a:r>
            <a:r>
              <a:rPr lang="en-US" dirty="0"/>
              <a:t>to say, bottom-up in the rooted tree. </a:t>
            </a:r>
            <a:endParaRPr lang="en-US" dirty="0" smtClean="0"/>
          </a:p>
          <a:p>
            <a:r>
              <a:rPr lang="en-US" dirty="0" smtClean="0"/>
              <a:t>Suppose </a:t>
            </a:r>
            <a:r>
              <a:rPr lang="en-US" dirty="0"/>
              <a:t>we know the largest independent sets for </a:t>
            </a:r>
            <a:r>
              <a:rPr lang="en-US" dirty="0" smtClean="0"/>
              <a:t>all subtrees </a:t>
            </a:r>
            <a:r>
              <a:rPr lang="en-US" dirty="0"/>
              <a:t>below a certain node u; in other words, suppose we know I(w) for all descendants </a:t>
            </a:r>
            <a:r>
              <a:rPr lang="en-US" dirty="0" smtClean="0"/>
              <a:t>w of </a:t>
            </a:r>
            <a:r>
              <a:rPr lang="en-US" dirty="0"/>
              <a:t>u. How can we compute I(u)? Let's split the computation into two cases: any </a:t>
            </a:r>
            <a:r>
              <a:rPr lang="en-US" dirty="0" smtClean="0"/>
              <a:t>independent set </a:t>
            </a:r>
            <a:r>
              <a:rPr lang="en-US" dirty="0"/>
              <a:t>either includes u or it </a:t>
            </a:r>
            <a:r>
              <a:rPr lang="en-US" dirty="0" smtClean="0"/>
              <a:t>doesn't.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9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Characterize the structure of an optimal solution.</a:t>
            </a:r>
          </a:p>
          <a:p>
            <a:pPr marL="0" indent="0">
              <a:buNone/>
            </a:pPr>
            <a:r>
              <a:rPr lang="en-US" dirty="0"/>
              <a:t>2. Recursively define the value of an optimal solution.</a:t>
            </a:r>
          </a:p>
          <a:p>
            <a:pPr marL="0" indent="0">
              <a:buNone/>
            </a:pPr>
            <a:r>
              <a:rPr lang="en-US" dirty="0"/>
              <a:t>3. Compute the value of an optimal solution, typically in a bottom-up fashion.</a:t>
            </a:r>
          </a:p>
          <a:p>
            <a:pPr marL="0" indent="0">
              <a:buNone/>
            </a:pPr>
            <a:r>
              <a:rPr lang="en-US" dirty="0" smtClean="0"/>
              <a:t>4. Construct an optimal solution from computed information (remember that this is optional depending on your objective).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92</a:t>
            </a:fld>
            <a:endParaRPr lang="pt-BR" dirty="0"/>
          </a:p>
        </p:txBody>
      </p:sp>
      <p:pic>
        <p:nvPicPr>
          <p:cNvPr id="12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250567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470" y="2910475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hinking emot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1564214"/>
            <a:ext cx="596660" cy="596660"/>
          </a:xfrm>
          <a:prstGeom prst="rect">
            <a:avLst/>
          </a:prstGeom>
          <a:noFill/>
          <a:ln w="76200" cmpd="sng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6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212" y="1618141"/>
            <a:ext cx="10515600" cy="420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</a:t>
            </a:r>
          </a:p>
          <a:p>
            <a:r>
              <a:rPr lang="en-US" dirty="0" smtClean="0"/>
              <a:t>If </a:t>
            </a:r>
            <a:r>
              <a:rPr lang="en-US" dirty="0"/>
              <a:t>the independent set includes u, then we get one point for it, but we aren't allowed to </a:t>
            </a:r>
            <a:r>
              <a:rPr lang="en-US" dirty="0" smtClean="0"/>
              <a:t>include the </a:t>
            </a:r>
            <a:r>
              <a:rPr lang="en-US" dirty="0"/>
              <a:t>children of </a:t>
            </a:r>
            <a:r>
              <a:rPr lang="en-US" dirty="0" smtClean="0"/>
              <a:t>u.</a:t>
            </a:r>
          </a:p>
          <a:p>
            <a:r>
              <a:rPr lang="en-US" dirty="0"/>
              <a:t>T</a:t>
            </a:r>
            <a:r>
              <a:rPr lang="en-US" dirty="0" smtClean="0"/>
              <a:t>herefore </a:t>
            </a:r>
            <a:r>
              <a:rPr lang="en-US" dirty="0"/>
              <a:t>we move on to the grandchildren. This is the </a:t>
            </a:r>
            <a:r>
              <a:rPr lang="en-US" dirty="0" smtClean="0"/>
              <a:t>first </a:t>
            </a:r>
            <a:r>
              <a:rPr lang="en-US" dirty="0"/>
              <a:t>case in </a:t>
            </a:r>
            <a:r>
              <a:rPr lang="en-US" dirty="0" smtClean="0"/>
              <a:t>the formula</a:t>
            </a:r>
            <a:r>
              <a:rPr lang="en-US" dirty="0"/>
              <a:t>. On the other hand, if we don't include u, then we don't get a point for it, but we </a:t>
            </a:r>
            <a:r>
              <a:rPr lang="en-US" dirty="0" smtClean="0"/>
              <a:t>can move </a:t>
            </a:r>
            <a:r>
              <a:rPr lang="en-US" dirty="0"/>
              <a:t>on to its children.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93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71" y="4315992"/>
            <a:ext cx="7537794" cy="11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94</a:t>
            </a:fld>
            <a:endParaRPr lang="pt-B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20663" y="5240338"/>
            <a:ext cx="7841411" cy="679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smtClean="0"/>
              <a:t>Runtime:</a:t>
            </a:r>
            <a:r>
              <a:rPr lang="en-US" b="1" dirty="0" smtClean="0"/>
              <a:t> </a:t>
            </a:r>
            <a:r>
              <a:rPr lang="en-US" b="1" dirty="0"/>
              <a:t>O(|V|)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37CA19-D7D9-BF44-9B33-ABF4F0FE2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3" y="2119742"/>
            <a:ext cx="11150674" cy="2691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10" y="4567423"/>
            <a:ext cx="304826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78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Maximal Independent Set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26" y="2247272"/>
            <a:ext cx="2762347" cy="2837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0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DASGUPTA, C. H. et al. Algorithms.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CORMEN, Thomas et al. </a:t>
            </a:r>
            <a:r>
              <a:rPr lang="pt-BR" dirty="0" smtClean="0"/>
              <a:t>Introduction </a:t>
            </a:r>
            <a:r>
              <a:rPr lang="pt-BR" dirty="0"/>
              <a:t>to Algorithms</a:t>
            </a:r>
            <a:r>
              <a:rPr lang="pt-BR" dirty="0" smtClean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>
                <a:hlinkClick r:id="rId2"/>
              </a:rPr>
              <a:t>University of Stanford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>
                <a:hlinkClick r:id="rId3"/>
              </a:rPr>
              <a:t>Coursera</a:t>
            </a:r>
            <a:endParaRPr lang="pt-BR" dirty="0"/>
          </a:p>
          <a:p>
            <a:pPr algn="just"/>
            <a:endParaRPr lang="pt-BR" b="1" dirty="0"/>
          </a:p>
          <a:p>
            <a:pPr algn="just"/>
            <a:r>
              <a:rPr lang="pt-BR" dirty="0">
                <a:hlinkClick r:id="rId4"/>
              </a:rPr>
              <a:t>University of Nebraska–Lincoln</a:t>
            </a:r>
            <a:endParaRPr lang="pt-BR" dirty="0"/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4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Thanks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  <a:p>
            <a:r>
              <a:rPr lang="pt-BR" dirty="0"/>
              <a:t>•</a:t>
            </a:r>
            <a:endParaRPr lang="pt-BR" dirty="0" smtClean="0"/>
          </a:p>
          <a:p>
            <a:r>
              <a:rPr lang="pt-BR" dirty="0"/>
              <a:t>William Sena</a:t>
            </a:r>
          </a:p>
          <a:p>
            <a:r>
              <a:rPr lang="en-US" dirty="0" smtClean="0"/>
              <a:t>will182neves@gmail.com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11345</TotalTime>
  <Words>2666</Words>
  <Application>Microsoft Office PowerPoint</Application>
  <PresentationFormat>Widescreen</PresentationFormat>
  <Paragraphs>420</Paragraphs>
  <Slides>97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Dynamic Programming II</vt:lpstr>
      <vt:lpstr>Summary</vt:lpstr>
      <vt:lpstr>Divide &amp; Conquer recap</vt:lpstr>
      <vt:lpstr>Divide &amp; Conquer recap</vt:lpstr>
      <vt:lpstr>4 Steps of Dynamic Programming</vt:lpstr>
      <vt:lpstr>Dynamic Programming </vt:lpstr>
      <vt:lpstr>4 steps of dynamic programming</vt:lpstr>
      <vt:lpstr>4 steps of dynamic programming</vt:lpstr>
      <vt:lpstr>4 steps of dynamic programming</vt:lpstr>
      <vt:lpstr>4 steps of dynamic programming</vt:lpstr>
      <vt:lpstr>4 steps of dynamic programming</vt:lpstr>
      <vt:lpstr>Memoization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Knapsack</vt:lpstr>
      <vt:lpstr>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Unbounded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0/1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Retrieving items from Knapsack</vt:lpstr>
      <vt:lpstr>Knapsack complexity</vt:lpstr>
      <vt:lpstr>Knapsack complexity</vt:lpstr>
      <vt:lpstr>Knapsack complexity</vt:lpstr>
      <vt:lpstr>Knapsack complexity</vt:lpstr>
      <vt:lpstr>Knapsack complexity and NP-completeness</vt:lpstr>
      <vt:lpstr>Knapsack complexity and NP-completeness</vt:lpstr>
      <vt:lpstr>Maximal Independent Set</vt:lpstr>
      <vt:lpstr>Maximal Independent Set</vt:lpstr>
      <vt:lpstr>Maximal Independent Set</vt:lpstr>
      <vt:lpstr>Maximal Independent Set</vt:lpstr>
      <vt:lpstr>Maximal Independent Set</vt:lpstr>
      <vt:lpstr>Maximal Independent Set</vt:lpstr>
      <vt:lpstr>Maximal Independent Set</vt:lpstr>
      <vt:lpstr>References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353</cp:revision>
  <dcterms:created xsi:type="dcterms:W3CDTF">2016-09-21T18:19:40Z</dcterms:created>
  <dcterms:modified xsi:type="dcterms:W3CDTF">2019-09-12T12:12:50Z</dcterms:modified>
</cp:coreProperties>
</file>